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0" r:id="rId6"/>
    <p:sldId id="266" r:id="rId7"/>
    <p:sldId id="267" r:id="rId8"/>
    <p:sldId id="263" r:id="rId9"/>
    <p:sldId id="262" r:id="rId10"/>
    <p:sldId id="264" r:id="rId11"/>
    <p:sldId id="268" r:id="rId12"/>
    <p:sldId id="265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72B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1900B-B5F3-9A4E-9CE6-06AA0BAB321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605E5-F29B-E746-8FBE-9AAC86E79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3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background with dots&#10;&#10;Description automatically generated">
            <a:extLst>
              <a:ext uri="{FF2B5EF4-FFF2-40B4-BE49-F238E27FC236}">
                <a16:creationId xmlns:a16="http://schemas.microsoft.com/office/drawing/2014/main" id="{A0A10C9C-40BE-7D0B-17A0-DA268579B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FCCD3-FFB0-29FC-196D-53A931371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5308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C4E63-309D-5588-B6F1-EF1C11024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498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BB43D-AC5F-3748-CA8E-E0893EAA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D8892-FE90-0EA4-7A1B-8A5AD214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766E3-F74F-808D-98EA-AE956F41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lose-up of a number&#10;&#10;Description automatically generated">
            <a:extLst>
              <a:ext uri="{FF2B5EF4-FFF2-40B4-BE49-F238E27FC236}">
                <a16:creationId xmlns:a16="http://schemas.microsoft.com/office/drawing/2014/main" id="{A333DDD1-7A03-44CA-FCC7-E65686A59E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1263879"/>
            <a:ext cx="7489372" cy="10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8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C23A-D54D-3CA5-F411-14B666A9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7F147-44AF-FEE9-9DC2-02A09A287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1C43F-60A7-EDEF-BB02-49E37F7C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3AF40-EBF4-6588-14CE-C583A2CE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F0E65-B48D-32DA-4101-8FE94AF8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6C56C-FC55-DCEC-D7A4-81961B17F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D02CC-0739-50E6-E955-62828234E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BD755-8BF6-F702-1F08-8EF5F34F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75C33-2467-873A-2B20-9E048984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BA52-0C2E-CADC-F439-784565D7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8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D571-8D0E-42A7-9729-329FF054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2974-FF0A-52F5-B03B-97FD20416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EB0E1-0414-B1F0-E52F-DD8DFA92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F096D-1A35-5DA0-C76E-F55794EF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1AE78-3877-0DC0-3583-FE06A8CE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1F0D-2F99-3479-D02F-144EE52B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10D41-F113-4902-49EB-0781D68AD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54BC-814A-0F39-7C7F-1D8C3D28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12A2-EB2A-C1B0-017F-5FF199E4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146B-B50B-31A0-4DEA-88DDEC05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9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106D-341D-F2E9-284D-9A54916E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DCD5-7ABB-8456-7556-47A9A0401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9E05A-3DC9-36BF-C53B-B1B28A92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9B694-51CF-80EF-0A4A-EB39C515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CFA52-0B41-EB7F-7207-F20433F6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1D6C1-857E-AE26-D67F-B8F8E756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0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1A49-DC75-6981-5426-3BFA821F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64FB-3831-C461-D003-073CC9C6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5D4A4-3CC1-2491-3B2F-C86C0D59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B9F80-9AB8-ADA8-E4F4-E689D684D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F41F8-6D32-EC98-2352-CFC38F34D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7A0E3B-EC23-D581-AD57-C662284CC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35D81-4C33-67F8-9FC6-9C30507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9FD98-13E3-BDFF-8313-876F17B2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6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CFF6-C8CC-B542-A40B-B51288C5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E4DF0-8382-1692-4436-D844E0C5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5BB60-5691-FE33-9BD2-04861122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C3D2-270E-C04B-98F4-4FD01183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8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55124-6814-7629-C88C-117B8150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CD6D4-FFF8-06DC-0F49-A6B2D7E75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3D18-CD3C-94A9-0704-41713C72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3500-464D-803A-9381-4C1FD943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EBA7-AA5F-EAB9-C4FF-30813B82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EBF61-41BA-9414-B49E-C4286D472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A0D17-F85A-9B18-A79D-904158528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E9109-6832-8286-53F3-511219C1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7F4B2-C03D-0139-C465-F48041BD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3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B46-6838-5BAF-D349-8D8543E0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1662F-2D7A-677A-7EE6-560FF3C7E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B9EBE-9C6D-E858-9FB8-518178287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4D20F-7402-4F67-BCB7-6ABDDB38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16E66-BE41-A19B-12E5-0C6D9C7F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55639-320F-7FCB-C0D8-741E4B1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1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ight green and white background&#10;&#10;Description automatically generated">
            <a:extLst>
              <a:ext uri="{FF2B5EF4-FFF2-40B4-BE49-F238E27FC236}">
                <a16:creationId xmlns:a16="http://schemas.microsoft.com/office/drawing/2014/main" id="{FF73A508-6A4F-36BA-3B60-2B34E72AA5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0E0A8-B352-2A28-ADA2-28CDC42A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DD00-B532-254F-C4F0-888905584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46825-15B5-CAD1-51B2-91F2ECE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7FDB0-0283-4491-8DF0-61F0BE77AAB6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1F8C9-4CF5-45D4-B5BB-E6637CEF5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647A-444A-3129-1829-B7508D5E6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940BF-4C02-41C4-8E80-5FF9BA3B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6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8672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65DC-5A77-99ED-D2B7-CC4094CC4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Electronically Steerable Mobile Optical-Wireless Mesh-Network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3B6A3-C917-2E66-1422-C40AB3AB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Suman </a:t>
            </a:r>
            <a:r>
              <a:rPr lang="en-US" dirty="0" err="1"/>
              <a:t>Bhunia</a:t>
            </a:r>
            <a:r>
              <a:rPr lang="en-US" dirty="0"/>
              <a:t>, </a:t>
            </a:r>
            <a:r>
              <a:rPr lang="en-US" dirty="0" err="1"/>
              <a:t>Yicheng</a:t>
            </a:r>
            <a:r>
              <a:rPr lang="en-US" dirty="0"/>
              <a:t> Qian, and Mahmudur Khan</a:t>
            </a:r>
            <a:br>
              <a:rPr lang="en-US" dirty="0"/>
            </a:br>
            <a:r>
              <a:rPr lang="en-US" dirty="0"/>
              <a:t>Department of Computer Science and Software Engineering, Miami University, Oxford, Ohio, USA</a:t>
            </a:r>
            <a:br>
              <a:rPr lang="en-US" dirty="0"/>
            </a:br>
            <a:r>
              <a:rPr lang="en-US" dirty="0"/>
              <a:t>Department of Electrical &amp; Computer Engineering and Computer Science, York College of Pennsylvania, USA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3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D40A-9D8D-74D6-EFCD-ACFDB0B6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Discovery Time</a:t>
            </a:r>
          </a:p>
        </p:txBody>
      </p:sp>
      <p:sp>
        <p:nvSpPr>
          <p:cNvPr id="4" name="TextShape 6">
            <a:extLst>
              <a:ext uri="{FF2B5EF4-FFF2-40B4-BE49-F238E27FC236}">
                <a16:creationId xmlns:a16="http://schemas.microsoft.com/office/drawing/2014/main" id="{65AB45AC-DA7E-9979-2825-5050D78D7D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61560" cy="43513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UART-based serial communication for sending packets through IRDA</a:t>
            </a:r>
            <a:endParaRPr lang="en-US" sz="2000" b="0" strike="noStrike" spc="-1" dirty="0">
              <a:solidFill>
                <a:srgbClr val="C80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Coded using Python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 experiments</a:t>
            </a:r>
            <a:endParaRPr lang="en-US" sz="2000" b="0" strike="noStrike" spc="-1" dirty="0">
              <a:solidFill>
                <a:srgbClr val="C80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 time: </a:t>
            </a:r>
            <a:r>
              <a:rPr lang="en-US" sz="2000" b="0" strike="noStrike" spc="-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 milliseconds</a:t>
            </a:r>
            <a:endParaRPr lang="en-US" sz="2000" b="0" strike="noStrike" spc="-1" dirty="0">
              <a:solidFill>
                <a:srgbClr val="C80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in increase of 𝜏</a:t>
            </a:r>
            <a:endParaRPr lang="en-US" sz="2000" b="0" strike="noStrike" spc="-1" dirty="0">
              <a:solidFill>
                <a:srgbClr val="C80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time: </a:t>
            </a:r>
            <a:r>
              <a:rPr lang="en-US" sz="2000" b="0" strike="noStrike" spc="-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2.985 seconds</a:t>
            </a:r>
            <a:endParaRPr lang="en-US" sz="2000" b="0" strike="noStrike" spc="-1" dirty="0">
              <a:solidFill>
                <a:srgbClr val="C80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51745-C4CE-7FF7-DED2-A77B603AFA19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69" b="1969"/>
          <a:stretch/>
        </p:blipFill>
        <p:spPr>
          <a:xfrm>
            <a:off x="5913120" y="1336679"/>
            <a:ext cx="6014360" cy="49215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12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DFBB-DB73-9994-AD5E-B2D2008D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coordination for Data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A9D7EF-0417-AABA-244C-21DB2CB82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Only one transceiver could be used for data communication</a:t>
            </a:r>
          </a:p>
          <a:p>
            <a:r>
              <a:rPr lang="en-US" sz="2000" dirty="0"/>
              <a:t>Need </a:t>
            </a:r>
            <a:r>
              <a:rPr lang="en-US" sz="2000" dirty="0" err="1"/>
              <a:t>LoS</a:t>
            </a:r>
            <a:r>
              <a:rPr lang="en-US" sz="2000" dirty="0"/>
              <a:t> transceiver selection </a:t>
            </a:r>
          </a:p>
          <a:p>
            <a:r>
              <a:rPr lang="en-US" sz="2000" dirty="0" err="1"/>
              <a:t>LoRA</a:t>
            </a:r>
            <a:r>
              <a:rPr lang="en-US" sz="2000" dirty="0"/>
              <a:t> for coordination and </a:t>
            </a:r>
            <a:r>
              <a:rPr lang="en-US" sz="2000" dirty="0" err="1"/>
              <a:t>FsO</a:t>
            </a:r>
            <a:r>
              <a:rPr lang="en-US" sz="2000" dirty="0"/>
              <a:t> for data communication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4D4D5-6AAC-8525-C2FA-7F11FB6525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400" y="4455960"/>
            <a:ext cx="6400800" cy="18559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51547D6-DF2A-2352-11EC-422EF575BD86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7061200" y="3332480"/>
            <a:ext cx="5222240" cy="3525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59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F4CD8-FB34-E3AB-D100-C7EF576E9E7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127" y="0"/>
            <a:ext cx="66495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A0F88-72A4-4C59-367E-C788DB9D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7280" y="1960393"/>
            <a:ext cx="6014719" cy="43509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26390F-A546-010B-D1B4-AA6C4855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632" y="317415"/>
            <a:ext cx="4092048" cy="1325563"/>
          </a:xfrm>
        </p:spPr>
        <p:txBody>
          <a:bodyPr/>
          <a:lstStyle/>
          <a:p>
            <a:r>
              <a:rPr lang="en-US" dirty="0"/>
              <a:t>Handshake with Waiting </a:t>
            </a:r>
          </a:p>
        </p:txBody>
      </p:sp>
    </p:spTree>
    <p:extLst>
      <p:ext uri="{BB962C8B-B14F-4D97-AF65-F5344CB8AC3E}">
        <p14:creationId xmlns:p14="http://schemas.microsoft.com/office/powerpoint/2010/main" val="245326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C95A-EB30-BD7D-4DBF-E6408985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95A2B-7C4C-7347-3ABC-08C1E8BD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7" y="2042160"/>
            <a:ext cx="12179187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8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C846-0BA1-B997-94A3-6DEB41D3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6BAE-9B02-E594-B9EE-112027D34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Presents a design for a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multi-hop wireless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mesh network using directional communications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node is equipped with multiple directional transceivers for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beam-switching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Long-range low data rate omni channel for distributed coordination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Propose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discovery protocol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Propose waiting-based handshaking protocol for data communication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 on a state-of-the-art prototype using COTS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0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ED5A-7413-9F79-D3DF-BD195595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B226-63F6-8F77-7BE0-A8EE6A73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Demand for high-speed data transfer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Wi-Fi and RF cannot keep up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Direction antennas provide: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High bit rate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High gain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Security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Minimizes packet collision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Spatial reuse enable higher bandwidth</a:t>
            </a:r>
            <a:endParaRPr lang="en-US" sz="2000" b="0" strike="noStrike" spc="-1" dirty="0">
              <a:latin typeface="Arial"/>
            </a:endParaRPr>
          </a:p>
          <a:p>
            <a:endParaRPr lang="en-US" dirty="0"/>
          </a:p>
        </p:txBody>
      </p:sp>
      <p:pic>
        <p:nvPicPr>
          <p:cNvPr id="5" name="Picture 9" descr="Diagram&#10;&#10;Description automatically generated">
            <a:extLst>
              <a:ext uri="{FF2B5EF4-FFF2-40B4-BE49-F238E27FC236}">
                <a16:creationId xmlns:a16="http://schemas.microsoft.com/office/drawing/2014/main" id="{99CA686F-1517-B01B-70C6-ED885AECD5BF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7026033" y="2474400"/>
            <a:ext cx="4920840" cy="2504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33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4877-8830-2427-FA24-9FFAA576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Electronically Steerable Optical Mesh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EEF26-0937-E618-0FCB-D38D52A5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0521" cy="4351338"/>
          </a:xfr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Directional antennas have limited coverage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Must be in line-of-sight (LOS) to communicate</a:t>
            </a:r>
            <a:endParaRPr lang="en-US" sz="2000" spc="-1" dirty="0">
              <a:solidFill>
                <a:srgbClr val="404040"/>
              </a:solidFill>
              <a:latin typeface="Arial"/>
            </a:endParaRPr>
          </a:p>
          <a:p>
            <a:pPr marL="285840" indent="-285480"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Distributed coordination 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AD9E47-72FA-A32D-6DC7-7D16CE5B15A4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42" b="3242"/>
          <a:stretch/>
        </p:blipFill>
        <p:spPr>
          <a:xfrm>
            <a:off x="6268721" y="1625421"/>
            <a:ext cx="5923280" cy="45515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30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78B4-A390-2EB7-0F14-091A4ACB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 Assumptions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A6C582-F10D-13D2-4E81-56FBA33C40B8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6004560" y="1825624"/>
            <a:ext cx="6187440" cy="4239735"/>
          </a:xfrm>
          <a:prstGeom prst="rect">
            <a:avLst/>
          </a:prstGeom>
          <a:ln>
            <a:noFill/>
          </a:ln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696628B7-25E8-7552-96D7-519FB455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296"/>
            <a:ext cx="5283200" cy="43513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Nodes</a:t>
            </a:r>
            <a:r>
              <a:rPr lang="en-US" sz="2000" b="0" strike="noStrike" spc="-1" dirty="0">
                <a:solidFill>
                  <a:srgbClr val="C80A2A"/>
                </a:solidFill>
                <a:latin typeface="Arial"/>
              </a:rPr>
              <a:t>: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each node exists in a 2D ad hoc network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Directional transceivers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Electronic beam steering: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Activating a specific transceiver at a specific time, determines the direction of transmission/reception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Omni-assisted channel: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LoRa is used to synchronize the LOS discovery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Compass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Number of transceivers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/>
              </a:rPr>
              <a:t>Transceiver angle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 dirty="0">
                <a:solidFill>
                  <a:srgbClr val="C80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Multi-Hop communication </a:t>
            </a:r>
            <a:endParaRPr lang="en-US" sz="2000" b="0" strike="noStrike" spc="-1" dirty="0">
              <a:solidFill>
                <a:srgbClr val="C80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endParaRPr lang="en-US" sz="20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Formula 6">
                <a:extLst>
                  <a:ext uri="{FF2B5EF4-FFF2-40B4-BE49-F238E27FC236}">
                    <a16:creationId xmlns:a16="http://schemas.microsoft.com/office/drawing/2014/main" id="{2B38DF9C-D6EB-B148-E84D-0AE27F01413B}"/>
                  </a:ext>
                </a:extLst>
              </p:cNvPr>
              <p:cNvSpPr txBox="1"/>
              <p:nvPr/>
            </p:nvSpPr>
            <p:spPr>
              <a:xfrm>
                <a:off x="4171400" y="4748640"/>
                <a:ext cx="1435680" cy="6768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=⌈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360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⌉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Formula 6">
                <a:extLst>
                  <a:ext uri="{FF2B5EF4-FFF2-40B4-BE49-F238E27FC236}">
                    <a16:creationId xmlns:a16="http://schemas.microsoft.com/office/drawing/2014/main" id="{2B38DF9C-D6EB-B148-E84D-0AE27F014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00" y="4748640"/>
                <a:ext cx="1435680" cy="676800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Formula 7">
                <a:extLst>
                  <a:ext uri="{FF2B5EF4-FFF2-40B4-BE49-F238E27FC236}">
                    <a16:creationId xmlns:a16="http://schemas.microsoft.com/office/drawing/2014/main" id="{504DDC1A-2FA5-EB70-E790-7723F14DAA0D}"/>
                  </a:ext>
                </a:extLst>
              </p:cNvPr>
              <p:cNvSpPr txBox="1"/>
              <p:nvPr/>
            </p:nvSpPr>
            <p:spPr>
              <a:xfrm>
                <a:off x="3479800" y="5489691"/>
                <a:ext cx="1729800" cy="7045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×360</m:t>
                          </m:r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Formula 7">
                <a:extLst>
                  <a:ext uri="{FF2B5EF4-FFF2-40B4-BE49-F238E27FC236}">
                    <a16:creationId xmlns:a16="http://schemas.microsoft.com/office/drawing/2014/main" id="{504DDC1A-2FA5-EB70-E790-7723F14D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800" y="5489691"/>
                <a:ext cx="1729800" cy="704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14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A10BE-4130-3B2A-A2B2-CD3525C23F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2960" y="3256650"/>
            <a:ext cx="6796071" cy="323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29D83-49E1-A76C-0F44-1852F8F0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1A27E-F473-875A-F463-A7A7CE93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4519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Mesh network that enables data transfer among multiple nodes.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Distributed coordination and communication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Per-packet beam 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Enables communication via both single-hop and multi-hop FSO links </a:t>
            </a:r>
          </a:p>
        </p:txBody>
      </p:sp>
    </p:spTree>
    <p:extLst>
      <p:ext uri="{BB962C8B-B14F-4D97-AF65-F5344CB8AC3E}">
        <p14:creationId xmlns:p14="http://schemas.microsoft.com/office/powerpoint/2010/main" val="416269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F8BD0F-8A1E-330A-5C86-834E984AB4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7539" y="241639"/>
            <a:ext cx="8194661" cy="64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8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F60D3-6AED-6D29-BEDA-EAE6048F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52" y="0"/>
            <a:ext cx="5989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88D2C0-43B4-2F07-4876-12AA8301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Prototype using COTS devices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0D41142-5241-AE5C-E2F8-1E0C8107278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87960" y="2111819"/>
            <a:ext cx="4114464" cy="3931152"/>
          </a:xfrm>
          <a:prstGeom prst="rect">
            <a:avLst/>
          </a:prstGeom>
          <a:ln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0029068-F4A7-1753-CE1F-89822E18FC5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27792" y="2111819"/>
            <a:ext cx="3625440" cy="3932301"/>
          </a:xfrm>
          <a:prstGeom prst="rect">
            <a:avLst/>
          </a:prstGeom>
          <a:ln>
            <a:noFill/>
          </a:ln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21DBA05D-866F-81EC-933F-A7891E33E9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78600" y="2111819"/>
            <a:ext cx="3625440" cy="39323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90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B7840-C29F-BED4-B98D-E107EE01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Omi-assisted Neighbor Discovery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28DF13FB-7756-E5FD-EEF9-8B892B42FC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796280" cy="43513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Omni-assisted channel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Long Range omnidirectional channel(</a:t>
            </a:r>
            <a:r>
              <a:rPr lang="en-US" sz="2000" b="0" strike="noStrike" spc="-1" dirty="0">
                <a:solidFill>
                  <a:srgbClr val="C80A2A"/>
                </a:solidFill>
                <a:latin typeface="Arial"/>
              </a:rPr>
              <a:t>LoRa</a:t>
            </a: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)</a:t>
            </a: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Can communicate with very low SNR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Discovery method </a:t>
            </a:r>
            <a:r>
              <a:rPr lang="en-US" sz="2000" b="0" i="1" strike="noStrike" spc="-1" dirty="0">
                <a:solidFill>
                  <a:srgbClr val="404040"/>
                </a:solidFill>
                <a:latin typeface="Arial"/>
              </a:rPr>
              <a:t>guarantees</a:t>
            </a: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 neighbor discovery within one 360° beam sweep. 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8D2E14-6AC8-FFF7-2B91-C58EA60A4BD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289040" y="1253331"/>
            <a:ext cx="5987240" cy="49359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117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339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Lucida Grande</vt:lpstr>
      <vt:lpstr>Office Theme</vt:lpstr>
      <vt:lpstr>Electronically Steerable Mobile Optical-Wireless Mesh-Network</vt:lpstr>
      <vt:lpstr>Directional Communication</vt:lpstr>
      <vt:lpstr>Electronically Steerable Optical Mesh </vt:lpstr>
      <vt:lpstr> Model Assumptions</vt:lpstr>
      <vt:lpstr>Goals</vt:lpstr>
      <vt:lpstr>PowerPoint Presentation</vt:lpstr>
      <vt:lpstr>PowerPoint Presentation</vt:lpstr>
      <vt:lpstr>System Prototype using COTS devices</vt:lpstr>
      <vt:lpstr>Omi-assisted Neighbor Discovery</vt:lpstr>
      <vt:lpstr>Neighbor Discovery Time</vt:lpstr>
      <vt:lpstr>Distributed coordination for Data communication</vt:lpstr>
      <vt:lpstr>Handshake with Waiting </vt:lpstr>
      <vt:lpstr>Experiment Results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 Hough</dc:creator>
  <cp:lastModifiedBy>Microsoft Office User</cp:lastModifiedBy>
  <cp:revision>3</cp:revision>
  <dcterms:created xsi:type="dcterms:W3CDTF">2024-02-28T20:33:15Z</dcterms:created>
  <dcterms:modified xsi:type="dcterms:W3CDTF">2024-04-17T13:11:34Z</dcterms:modified>
</cp:coreProperties>
</file>